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90" r:id="rId3"/>
    <p:sldId id="280" r:id="rId4"/>
    <p:sldId id="282" r:id="rId5"/>
    <p:sldId id="287" r:id="rId6"/>
    <p:sldId id="293" r:id="rId7"/>
    <p:sldId id="302" r:id="rId8"/>
    <p:sldId id="303" r:id="rId9"/>
    <p:sldId id="286" r:id="rId10"/>
    <p:sldId id="304" r:id="rId11"/>
    <p:sldId id="294" r:id="rId12"/>
    <p:sldId id="295" r:id="rId13"/>
    <p:sldId id="306" r:id="rId14"/>
    <p:sldId id="281" r:id="rId15"/>
    <p:sldId id="298" r:id="rId16"/>
    <p:sldId id="299" r:id="rId17"/>
    <p:sldId id="301" r:id="rId18"/>
    <p:sldId id="296" r:id="rId19"/>
    <p:sldId id="297" r:id="rId20"/>
    <p:sldId id="305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2"/>
    <p:restoredTop sz="94830"/>
  </p:normalViewPr>
  <p:slideViewPr>
    <p:cSldViewPr snapToGrid="0">
      <p:cViewPr varScale="1">
        <p:scale>
          <a:sx n="121" d="100"/>
          <a:sy n="121" d="100"/>
        </p:scale>
        <p:origin x="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61B9C-550C-4F47-81FA-D744BCC79FF7}" type="datetimeFigureOut">
              <a:rPr lang="en-US" smtClean="0"/>
              <a:t>6/26/24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52586-D972-3945-983A-B18CDE9EB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86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52586-D972-3945-983A-B18CDE9EB37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970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52586-D972-3945-983A-B18CDE9EB37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536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52586-D972-3945-983A-B18CDE9EB37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135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52586-D972-3945-983A-B18CDE9EB37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948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7C275-B004-2EB1-ED76-0502CB2D9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1E577A-F9F8-86B5-8051-1B0479452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A944F-3FA1-EFF2-C794-8BF487E9B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2094-62B2-A041-881A-DA425D3D97AE}" type="datetimeFigureOut">
              <a:rPr lang="en-US" smtClean="0"/>
              <a:t>6/26/24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5FBAE-8E35-38ED-618A-2550E85DC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32B2C-51C7-64A9-064D-DE3E2F32C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16C2-8684-AF4D-B177-EC3BC66272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799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77A05-1AC5-A520-E76F-4C812D875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9713D1-93F2-440B-5FAA-F5466B6C1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B04FE-464C-3B41-5192-826C4B8D4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2094-62B2-A041-881A-DA425D3D97AE}" type="datetimeFigureOut">
              <a:rPr lang="en-US" smtClean="0"/>
              <a:t>6/26/24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6440B-9102-1132-2E2A-3886E59FB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94F5F-CA9F-CEF1-50FA-583A4B612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16C2-8684-AF4D-B177-EC3BC66272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225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48C27E-348A-7D5B-4146-903D7512B1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29C25B-2B4D-721A-3265-DCB2F18E6C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10DDB-5A74-8D8C-E392-469345FED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2094-62B2-A041-881A-DA425D3D97AE}" type="datetimeFigureOut">
              <a:rPr lang="en-US" smtClean="0"/>
              <a:t>6/26/24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C42DF-CF3C-353E-A0AA-BD65AA886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B4EDA-A843-8AA0-1852-4DD68DA7D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16C2-8684-AF4D-B177-EC3BC66272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9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3E2DF-1FA9-D401-A73F-E4B2A44E4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5BB5A-3544-4D9F-6A68-D72CEE491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A463E-C06D-601F-B704-84E8DAA8E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2094-62B2-A041-881A-DA425D3D97AE}" type="datetimeFigureOut">
              <a:rPr lang="en-US" smtClean="0"/>
              <a:t>6/26/24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B55F3-7225-E751-C772-B51F57A04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F6138-D301-FBB3-9B61-A9968F936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16C2-8684-AF4D-B177-EC3BC66272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441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47A29-ACAE-371B-1964-2E3B5D2A1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3A1810-B720-4DA1-BE6B-F0490FBBE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5297D-B2F2-7965-DF3A-FAC96D8E3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2094-62B2-A041-881A-DA425D3D97AE}" type="datetimeFigureOut">
              <a:rPr lang="en-US" smtClean="0"/>
              <a:t>6/26/24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45883-3252-9A7C-5D19-732420244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6F01F-30C7-E022-C6D2-6B5990B39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16C2-8684-AF4D-B177-EC3BC66272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39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4934A-E9AA-4544-AE0F-304056CBB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9754E-7355-8EBA-2EAC-513F2D51AD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6C2DFA-FFE8-BDFE-2C9F-22B705B84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95D2A-FDEA-BDA2-F432-5C1FBC2BD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2094-62B2-A041-881A-DA425D3D97AE}" type="datetimeFigureOut">
              <a:rPr lang="en-US" smtClean="0"/>
              <a:t>6/26/24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DA64E-A2A6-2608-AD80-A17E6EEFA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2019F6-1CF5-89AF-F55B-ABAB2FDE9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16C2-8684-AF4D-B177-EC3BC66272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578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2E511-AC53-620F-E803-B741B3AEB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A73D1-ABB2-F221-30F5-3A47893D4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EEE680-A2A7-974E-C06E-C7A9B2672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64205B-10EE-9524-F75E-C9EA8D96D5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B0C53C-8B8F-9FDB-2597-4EDC8E9C84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C824F9-D627-4E48-8943-2E3BD884E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2094-62B2-A041-881A-DA425D3D97AE}" type="datetimeFigureOut">
              <a:rPr lang="en-US" smtClean="0"/>
              <a:t>6/26/24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181D09-485E-0287-E3AF-89F142643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0AA076-4A64-1032-0A22-9EE485450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16C2-8684-AF4D-B177-EC3BC66272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933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537C-58CE-ECDA-A021-650D9E5AB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7BA615-CCDE-A255-F624-015311A70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2094-62B2-A041-881A-DA425D3D97AE}" type="datetimeFigureOut">
              <a:rPr lang="en-US" smtClean="0"/>
              <a:t>6/26/24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692C4D-07AE-F362-E26E-2C2C4ACBC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D504E7-0F98-D484-E150-003CD1A0C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16C2-8684-AF4D-B177-EC3BC66272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677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E1287D-BBD2-352C-88BF-EDD202087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2094-62B2-A041-881A-DA425D3D97AE}" type="datetimeFigureOut">
              <a:rPr lang="en-US" smtClean="0"/>
              <a:t>6/26/24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9990E0-0719-3393-21EF-F20AC0E54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9753CE-39A5-5F7A-13B8-7044390D6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16C2-8684-AF4D-B177-EC3BC66272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016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73134-047D-BEF0-1B50-E83BE0451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08069-659C-A712-2E3D-DD2846DB0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309B53-E603-694B-CF1F-46D5643143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9DB4F6-6F89-6E66-09D5-6A960F4FD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2094-62B2-A041-881A-DA425D3D97AE}" type="datetimeFigureOut">
              <a:rPr lang="en-US" smtClean="0"/>
              <a:t>6/26/24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641ED2-E7B8-AFB0-32B9-25A2C12FC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1788A1-0D3C-4048-50DA-09E4399A8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16C2-8684-AF4D-B177-EC3BC66272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04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5BC4-973B-B16D-D690-095829911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83FFA9-C068-4878-EEBD-3C869EB166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CA185A-7C1B-E86B-A074-F825E863F4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12BE04-FD0F-2B68-1799-6D0F505BF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2094-62B2-A041-881A-DA425D3D97AE}" type="datetimeFigureOut">
              <a:rPr lang="en-US" smtClean="0"/>
              <a:t>6/26/24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A9976-659E-7715-6DD2-6A0E8257A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C4310D-460C-33E0-4941-B8EDCB4C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16C2-8684-AF4D-B177-EC3BC66272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983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52888E-8159-23E5-D2CD-6F0DE319C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BF639-266C-AEBB-93A1-1D288BE39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6E013-D1B1-0F2F-8482-8484B0A050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92094-62B2-A041-881A-DA425D3D97AE}" type="datetimeFigureOut">
              <a:rPr lang="en-US" smtClean="0"/>
              <a:t>6/26/24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DAAAF-23A5-0901-1564-9AFC9D7B90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A2AE7-7F13-A4F5-EF03-38E63419FC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A16C2-8684-AF4D-B177-EC3BC66272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337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113D14CD-F92E-BD85-077E-4D921CFAF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01855"/>
            <a:ext cx="2896402" cy="10256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FC8B53-36AA-00B1-794C-C9671C5A402F}"/>
              </a:ext>
            </a:extLst>
          </p:cNvPr>
          <p:cNvSpPr txBox="1"/>
          <p:nvPr/>
        </p:nvSpPr>
        <p:spPr>
          <a:xfrm>
            <a:off x="4466897" y="777769"/>
            <a:ext cx="2896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Property Owners Association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98DAFC-2A31-CFEF-8D0F-5A42518C45C7}"/>
              </a:ext>
            </a:extLst>
          </p:cNvPr>
          <p:cNvCxnSpPr/>
          <p:nvPr/>
        </p:nvCxnSpPr>
        <p:spPr>
          <a:xfrm>
            <a:off x="4420402" y="1147101"/>
            <a:ext cx="62475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 descr="A map of a building&#10;&#10;Description automatically generated with medium confidence">
            <a:extLst>
              <a:ext uri="{FF2B5EF4-FFF2-40B4-BE49-F238E27FC236}">
                <a16:creationId xmlns:a16="http://schemas.microsoft.com/office/drawing/2014/main" id="{7BAE07B7-2AB7-0938-5B42-A4457C205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3186" y="1227466"/>
            <a:ext cx="7023823" cy="517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35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113D14CD-F92E-BD85-077E-4D921CFAF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01855"/>
            <a:ext cx="2896402" cy="10256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FC8B53-36AA-00B1-794C-C9671C5A402F}"/>
              </a:ext>
            </a:extLst>
          </p:cNvPr>
          <p:cNvSpPr txBox="1"/>
          <p:nvPr/>
        </p:nvSpPr>
        <p:spPr>
          <a:xfrm>
            <a:off x="4466897" y="777769"/>
            <a:ext cx="2896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Property Owners Association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98DAFC-2A31-CFEF-8D0F-5A42518C45C7}"/>
              </a:ext>
            </a:extLst>
          </p:cNvPr>
          <p:cNvCxnSpPr/>
          <p:nvPr/>
        </p:nvCxnSpPr>
        <p:spPr>
          <a:xfrm>
            <a:off x="4420402" y="1147101"/>
            <a:ext cx="62475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31CE7AE-05CE-8928-944C-DCE9B00E38BE}"/>
              </a:ext>
            </a:extLst>
          </p:cNvPr>
          <p:cNvSpPr txBox="1"/>
          <p:nvPr/>
        </p:nvSpPr>
        <p:spPr>
          <a:xfrm>
            <a:off x="346840" y="1481958"/>
            <a:ext cx="999533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Rounded MT Bold" panose="020F0704030504030204" pitchFamily="34" charset="77"/>
              </a:rPr>
              <a:t>Master Plan Phase 3 Update</a:t>
            </a:r>
          </a:p>
          <a:p>
            <a:endParaRPr lang="en-US" sz="3200" dirty="0">
              <a:latin typeface="Arial Rounded MT Bold" panose="020F0704030504030204" pitchFamily="34" charset="77"/>
            </a:endParaRPr>
          </a:p>
          <a:p>
            <a:b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lang="en-US" sz="3200" dirty="0">
              <a:latin typeface="Arial Rounded MT Bold" panose="020F0704030504030204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E1D0FA-A11C-F2F1-A41B-B4AD2433F34C}"/>
              </a:ext>
            </a:extLst>
          </p:cNvPr>
          <p:cNvSpPr txBox="1"/>
          <p:nvPr/>
        </p:nvSpPr>
        <p:spPr>
          <a:xfrm>
            <a:off x="609600" y="2641561"/>
            <a:ext cx="422515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Lots C &amp; E</a:t>
            </a:r>
          </a:p>
          <a:p>
            <a:pPr algn="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DONE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Carriage House Lot</a:t>
            </a:r>
          </a:p>
        </p:txBody>
      </p:sp>
      <p:pic>
        <p:nvPicPr>
          <p:cNvPr id="7" name="Picture 6" descr="A parking lot with buildings and trees&#10;&#10;Description automatically generated">
            <a:extLst>
              <a:ext uri="{FF2B5EF4-FFF2-40B4-BE49-F238E27FC236}">
                <a16:creationId xmlns:a16="http://schemas.microsoft.com/office/drawing/2014/main" id="{B6027CA6-0448-401D-03B2-50CF03BE3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884" y="2184838"/>
            <a:ext cx="5714116" cy="428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16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113D14CD-F92E-BD85-077E-4D921CFAF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01855"/>
            <a:ext cx="2896402" cy="10256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FC8B53-36AA-00B1-794C-C9671C5A402F}"/>
              </a:ext>
            </a:extLst>
          </p:cNvPr>
          <p:cNvSpPr txBox="1"/>
          <p:nvPr/>
        </p:nvSpPr>
        <p:spPr>
          <a:xfrm>
            <a:off x="4466897" y="777769"/>
            <a:ext cx="2896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Property Owners Association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98DAFC-2A31-CFEF-8D0F-5A42518C45C7}"/>
              </a:ext>
            </a:extLst>
          </p:cNvPr>
          <p:cNvCxnSpPr/>
          <p:nvPr/>
        </p:nvCxnSpPr>
        <p:spPr>
          <a:xfrm>
            <a:off x="4420402" y="1147101"/>
            <a:ext cx="62475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31CE7AE-05CE-8928-944C-DCE9B00E38BE}"/>
              </a:ext>
            </a:extLst>
          </p:cNvPr>
          <p:cNvSpPr txBox="1"/>
          <p:nvPr/>
        </p:nvSpPr>
        <p:spPr>
          <a:xfrm>
            <a:off x="346841" y="1481958"/>
            <a:ext cx="635876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Rounded MT Bold" panose="020F0704030504030204" pitchFamily="34" charset="77"/>
              </a:rPr>
              <a:t>Master Plan Phase 3 Update</a:t>
            </a:r>
            <a:b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Now in Lot A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</a:t>
            </a: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Fee Forgiveness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45720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Loan Application Started, First Community Bank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45720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1.25% origination fee, prime plus one % 	Meadow Bank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 descr="A construction site with a hole in the ground&#10;&#10;Description automatically generated">
            <a:extLst>
              <a:ext uri="{FF2B5EF4-FFF2-40B4-BE49-F238E27FC236}">
                <a16:creationId xmlns:a16="http://schemas.microsoft.com/office/drawing/2014/main" id="{6BA04182-82C4-6084-0D68-74F2B44C6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6804" y="201855"/>
            <a:ext cx="4938548" cy="6584731"/>
          </a:xfrm>
          <a:prstGeom prst="rect">
            <a:avLst/>
          </a:prstGeom>
        </p:spPr>
      </p:pic>
      <p:pic>
        <p:nvPicPr>
          <p:cNvPr id="12" name="Picture 11" descr="A small room with a metal box and a pipe&#10;&#10;Description automatically generated">
            <a:extLst>
              <a:ext uri="{FF2B5EF4-FFF2-40B4-BE49-F238E27FC236}">
                <a16:creationId xmlns:a16="http://schemas.microsoft.com/office/drawing/2014/main" id="{B0F6CA56-A10A-8B8D-F2FF-591044883F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1312" y="4405835"/>
            <a:ext cx="1785563" cy="23807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EE452EB-C567-3D8E-3B2D-A0019758BDD4}"/>
              </a:ext>
            </a:extLst>
          </p:cNvPr>
          <p:cNvSpPr txBox="1"/>
          <p:nvPr/>
        </p:nvSpPr>
        <p:spPr>
          <a:xfrm>
            <a:off x="3331779" y="4487917"/>
            <a:ext cx="2596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Grease Trap at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Albertos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858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113D14CD-F92E-BD85-077E-4D921CFAF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01855"/>
            <a:ext cx="2896402" cy="10256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FC8B53-36AA-00B1-794C-C9671C5A402F}"/>
              </a:ext>
            </a:extLst>
          </p:cNvPr>
          <p:cNvSpPr txBox="1"/>
          <p:nvPr/>
        </p:nvSpPr>
        <p:spPr>
          <a:xfrm>
            <a:off x="4466897" y="777769"/>
            <a:ext cx="2896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Property Owners Association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98DAFC-2A31-CFEF-8D0F-5A42518C45C7}"/>
              </a:ext>
            </a:extLst>
          </p:cNvPr>
          <p:cNvCxnSpPr/>
          <p:nvPr/>
        </p:nvCxnSpPr>
        <p:spPr>
          <a:xfrm>
            <a:off x="4420402" y="1147101"/>
            <a:ext cx="62475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 descr="A close-up of a document&#10;&#10;Description automatically generated">
            <a:extLst>
              <a:ext uri="{FF2B5EF4-FFF2-40B4-BE49-F238E27FC236}">
                <a16:creationId xmlns:a16="http://schemas.microsoft.com/office/drawing/2014/main" id="{5DA93787-69AC-3D79-CC92-8921FE8C2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721" y="189190"/>
            <a:ext cx="6509758" cy="64796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4551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113D14CD-F92E-BD85-077E-4D921CFAF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01855"/>
            <a:ext cx="2896402" cy="10256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FC8B53-36AA-00B1-794C-C9671C5A402F}"/>
              </a:ext>
            </a:extLst>
          </p:cNvPr>
          <p:cNvSpPr txBox="1"/>
          <p:nvPr/>
        </p:nvSpPr>
        <p:spPr>
          <a:xfrm>
            <a:off x="4466897" y="777769"/>
            <a:ext cx="2896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Property Owners Association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98DAFC-2A31-CFEF-8D0F-5A42518C45C7}"/>
              </a:ext>
            </a:extLst>
          </p:cNvPr>
          <p:cNvCxnSpPr/>
          <p:nvPr/>
        </p:nvCxnSpPr>
        <p:spPr>
          <a:xfrm>
            <a:off x="4420402" y="1147101"/>
            <a:ext cx="62475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1B7A6D3-2BD1-BCDD-4B86-1518020347E2}"/>
              </a:ext>
            </a:extLst>
          </p:cNvPr>
          <p:cNvSpPr txBox="1"/>
          <p:nvPr/>
        </p:nvSpPr>
        <p:spPr>
          <a:xfrm>
            <a:off x="1870841" y="1713186"/>
            <a:ext cx="87971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Rounded MT Bold" panose="020F0704030504030204" pitchFamily="34" charset="77"/>
              </a:rPr>
              <a:t>Parking Enforcement Update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Online Registration</a:t>
            </a: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Please see hand-out</a:t>
            </a:r>
          </a:p>
          <a:p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Feedback</a:t>
            </a:r>
            <a:endParaRPr lang="en-US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US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09102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113D14CD-F92E-BD85-077E-4D921CFAF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01855"/>
            <a:ext cx="2896402" cy="10256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FC8B53-36AA-00B1-794C-C9671C5A402F}"/>
              </a:ext>
            </a:extLst>
          </p:cNvPr>
          <p:cNvSpPr txBox="1"/>
          <p:nvPr/>
        </p:nvSpPr>
        <p:spPr>
          <a:xfrm>
            <a:off x="4466897" y="777769"/>
            <a:ext cx="2896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Property Owners Association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98DAFC-2A31-CFEF-8D0F-5A42518C45C7}"/>
              </a:ext>
            </a:extLst>
          </p:cNvPr>
          <p:cNvCxnSpPr/>
          <p:nvPr/>
        </p:nvCxnSpPr>
        <p:spPr>
          <a:xfrm>
            <a:off x="4420402" y="1147101"/>
            <a:ext cx="62475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1B7A6D3-2BD1-BCDD-4B86-1518020347E2}"/>
              </a:ext>
            </a:extLst>
          </p:cNvPr>
          <p:cNvSpPr txBox="1"/>
          <p:nvPr/>
        </p:nvSpPr>
        <p:spPr>
          <a:xfrm>
            <a:off x="1870841" y="1713186"/>
            <a:ext cx="87971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2024/25 Budget Presentation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Adopt at Today’s meeting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Asphalt Preservation Bids, $42,000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Increased Garbage $6,000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Increased Signage, $2500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Operating Income Now $32,000</a:t>
            </a: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NOTE: No Interest Costs Budgeted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572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113D14CD-F92E-BD85-077E-4D921CFAF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01855"/>
            <a:ext cx="2896402" cy="102561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98DAFC-2A31-CFEF-8D0F-5A42518C45C7}"/>
              </a:ext>
            </a:extLst>
          </p:cNvPr>
          <p:cNvCxnSpPr/>
          <p:nvPr/>
        </p:nvCxnSpPr>
        <p:spPr>
          <a:xfrm>
            <a:off x="4420402" y="1147101"/>
            <a:ext cx="62475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A table of financial statements&#10;&#10;Description automatically generated with medium confidence">
            <a:extLst>
              <a:ext uri="{FF2B5EF4-FFF2-40B4-BE49-F238E27FC236}">
                <a16:creationId xmlns:a16="http://schemas.microsoft.com/office/drawing/2014/main" id="{F255B1BA-58A0-34E2-EA44-055BF6E08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075" y="1324304"/>
            <a:ext cx="7772400" cy="564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02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113D14CD-F92E-BD85-077E-4D921CFAF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01855"/>
            <a:ext cx="2896402" cy="10256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FC8B53-36AA-00B1-794C-C9671C5A402F}"/>
              </a:ext>
            </a:extLst>
          </p:cNvPr>
          <p:cNvSpPr txBox="1"/>
          <p:nvPr/>
        </p:nvSpPr>
        <p:spPr>
          <a:xfrm>
            <a:off x="4466897" y="777769"/>
            <a:ext cx="2896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Property Owners Association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98DAFC-2A31-CFEF-8D0F-5A42518C45C7}"/>
              </a:ext>
            </a:extLst>
          </p:cNvPr>
          <p:cNvCxnSpPr/>
          <p:nvPr/>
        </p:nvCxnSpPr>
        <p:spPr>
          <a:xfrm>
            <a:off x="4420402" y="1147101"/>
            <a:ext cx="62475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 descr="A sheet of paper with numbers and a list of work&#10;&#10;Description automatically generated with medium confidence">
            <a:extLst>
              <a:ext uri="{FF2B5EF4-FFF2-40B4-BE49-F238E27FC236}">
                <a16:creationId xmlns:a16="http://schemas.microsoft.com/office/drawing/2014/main" id="{ECADBC21-5B6A-DB45-FEFC-ACB7D4D91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062" y="1516433"/>
            <a:ext cx="7772400" cy="44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28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113D14CD-F92E-BD85-077E-4D921CFAF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01855"/>
            <a:ext cx="2896402" cy="10256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FC8B53-36AA-00B1-794C-C9671C5A402F}"/>
              </a:ext>
            </a:extLst>
          </p:cNvPr>
          <p:cNvSpPr txBox="1"/>
          <p:nvPr/>
        </p:nvSpPr>
        <p:spPr>
          <a:xfrm>
            <a:off x="4466897" y="777769"/>
            <a:ext cx="2896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Property Owners Association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98DAFC-2A31-CFEF-8D0F-5A42518C45C7}"/>
              </a:ext>
            </a:extLst>
          </p:cNvPr>
          <p:cNvCxnSpPr/>
          <p:nvPr/>
        </p:nvCxnSpPr>
        <p:spPr>
          <a:xfrm>
            <a:off x="4420402" y="1147101"/>
            <a:ext cx="62475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5EBE8DD-0475-3D7F-C9B1-CE297A734A3B}"/>
              </a:ext>
            </a:extLst>
          </p:cNvPr>
          <p:cNvSpPr txBox="1"/>
          <p:nvPr/>
        </p:nvSpPr>
        <p:spPr>
          <a:xfrm>
            <a:off x="1876301" y="1516433"/>
            <a:ext cx="8906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 Rounded MT Bold" panose="020F0704030504030204" pitchFamily="34" charset="77"/>
              </a:rPr>
              <a:t>Capital Reserve Collection</a:t>
            </a:r>
          </a:p>
        </p:txBody>
      </p:sp>
      <p:pic>
        <p:nvPicPr>
          <p:cNvPr id="7" name="Picture 6" descr="A close-up of a financial report&#10;&#10;Description automatically generated">
            <a:extLst>
              <a:ext uri="{FF2B5EF4-FFF2-40B4-BE49-F238E27FC236}">
                <a16:creationId xmlns:a16="http://schemas.microsoft.com/office/drawing/2014/main" id="{5240DCC8-9B6D-CEC5-80C7-C4DFEA0DC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300" y="2382212"/>
            <a:ext cx="8791699" cy="390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31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113D14CD-F92E-BD85-077E-4D921CFAF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01855"/>
            <a:ext cx="2896402" cy="10256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FC8B53-36AA-00B1-794C-C9671C5A402F}"/>
              </a:ext>
            </a:extLst>
          </p:cNvPr>
          <p:cNvSpPr txBox="1"/>
          <p:nvPr/>
        </p:nvSpPr>
        <p:spPr>
          <a:xfrm>
            <a:off x="4466897" y="777769"/>
            <a:ext cx="2896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Property Owners Association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98DAFC-2A31-CFEF-8D0F-5A42518C45C7}"/>
              </a:ext>
            </a:extLst>
          </p:cNvPr>
          <p:cNvCxnSpPr/>
          <p:nvPr/>
        </p:nvCxnSpPr>
        <p:spPr>
          <a:xfrm>
            <a:off x="4420402" y="1147101"/>
            <a:ext cx="62475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1B7A6D3-2BD1-BCDD-4B86-1518020347E2}"/>
              </a:ext>
            </a:extLst>
          </p:cNvPr>
          <p:cNvSpPr txBox="1"/>
          <p:nvPr/>
        </p:nvSpPr>
        <p:spPr>
          <a:xfrm>
            <a:off x="1870841" y="1713186"/>
            <a:ext cx="879715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457200" hangingPunct="1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latin typeface="Arial Rounded MT Bold" panose="020F0704030504030204" pitchFamily="34" charset="77"/>
              </a:rPr>
              <a:t>Executive Director’s Report</a:t>
            </a:r>
            <a:endParaRPr lang="en-US" dirty="0">
              <a:latin typeface="Times New Roman" panose="02020603050405020304" pitchFamily="18" charset="0"/>
            </a:endParaRPr>
          </a:p>
          <a:p>
            <a:pPr marL="0" marR="0" indent="45720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Joe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Cronley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Resignation from Board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Summer Projects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Lot D Garage Inspection, Report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Regus Building Opening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1800 Prospector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Bonanza Park Small Area Plan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City Council Tomorrow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Executive Committee Policy Discussion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Fee simple vs common . . . who pays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Sidewinder Paving July 16/17</a:t>
            </a:r>
          </a:p>
          <a:p>
            <a:pPr indent="457200" hangingPunct="0"/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Annual meeting, Wednesday, July 17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Notices Going Out By Monday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4470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113D14CD-F92E-BD85-077E-4D921CFAF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01855"/>
            <a:ext cx="2896402" cy="10256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FC8B53-36AA-00B1-794C-C9671C5A402F}"/>
              </a:ext>
            </a:extLst>
          </p:cNvPr>
          <p:cNvSpPr txBox="1"/>
          <p:nvPr/>
        </p:nvSpPr>
        <p:spPr>
          <a:xfrm>
            <a:off x="4466897" y="777769"/>
            <a:ext cx="2896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Property Owners Association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98DAFC-2A31-CFEF-8D0F-5A42518C45C7}"/>
              </a:ext>
            </a:extLst>
          </p:cNvPr>
          <p:cNvCxnSpPr/>
          <p:nvPr/>
        </p:nvCxnSpPr>
        <p:spPr>
          <a:xfrm>
            <a:off x="4420402" y="1147101"/>
            <a:ext cx="62475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1B7A6D3-2BD1-BCDD-4B86-1518020347E2}"/>
              </a:ext>
            </a:extLst>
          </p:cNvPr>
          <p:cNvSpPr txBox="1"/>
          <p:nvPr/>
        </p:nvSpPr>
        <p:spPr>
          <a:xfrm>
            <a:off x="4912784" y="1227466"/>
            <a:ext cx="679574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ArialMT"/>
                <a:ea typeface="Times New Roman" panose="02020603050405020304" pitchFamily="18" charset="0"/>
              </a:rPr>
              <a:t>PSPOA can have up to 15 board members</a:t>
            </a:r>
            <a:endParaRPr lang="en-US" b="1" dirty="0">
              <a:solidFill>
                <a:srgbClr val="000000"/>
              </a:solidFill>
              <a:latin typeface="ArialMT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effectLst/>
              <a:latin typeface="ArialMT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ArialMT"/>
                <a:ea typeface="Times New Roman" panose="02020603050405020304" pitchFamily="18" charset="0"/>
              </a:rPr>
              <a:t>Terms are up for: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MT"/>
                <a:ea typeface="Times New Roman" panose="02020603050405020304" pitchFamily="18" charset="0"/>
              </a:rPr>
              <a:t>       Dean Berrett, board president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MT"/>
                <a:ea typeface="Times New Roman" panose="02020603050405020304" pitchFamily="18" charset="0"/>
              </a:rPr>
              <a:t>Katie </a:t>
            </a:r>
            <a:r>
              <a:rPr lang="en-US" sz="1800" dirty="0" err="1">
                <a:effectLst/>
                <a:latin typeface="ArialMT"/>
                <a:ea typeface="Times New Roman" panose="02020603050405020304" pitchFamily="18" charset="0"/>
              </a:rPr>
              <a:t>Wilking</a:t>
            </a:r>
            <a:r>
              <a:rPr lang="en-US" sz="1800" dirty="0">
                <a:effectLst/>
                <a:latin typeface="ArialMT"/>
                <a:ea typeface="Times New Roman" panose="02020603050405020304" pitchFamily="18" charset="0"/>
              </a:rPr>
              <a:t>, commercial broker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MT"/>
                <a:ea typeface="Times New Roman" panose="02020603050405020304" pitchFamily="18" charset="0"/>
              </a:rPr>
              <a:t>Jake Hardy, Ski Butlers -- Retiring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MT"/>
                <a:ea typeface="Times New Roman" panose="02020603050405020304" pitchFamily="18" charset="0"/>
              </a:rPr>
              <a:t>Heleena Sideris, Park City Lodging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MT"/>
                <a:ea typeface="Times New Roman" panose="02020603050405020304" pitchFamily="18" charset="0"/>
              </a:rPr>
              <a:t>John Logan, retired CPA, </a:t>
            </a:r>
            <a:r>
              <a:rPr lang="en-US" sz="1800" dirty="0" err="1">
                <a:effectLst/>
                <a:latin typeface="ArialMT"/>
                <a:ea typeface="Times New Roman" panose="02020603050405020304" pitchFamily="18" charset="0"/>
              </a:rPr>
              <a:t>Suncreek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MT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ArialMT"/>
                <a:ea typeface="Times New Roman" panose="02020603050405020304" pitchFamily="18" charset="0"/>
              </a:rPr>
              <a:t>ONE YEAR REMAINING: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MT"/>
                <a:ea typeface="Times New Roman" panose="02020603050405020304" pitchFamily="18" charset="0"/>
              </a:rPr>
              <a:t>Alex Brown, Carriage House</a:t>
            </a:r>
            <a:br>
              <a:rPr lang="en-US" sz="1800" dirty="0">
                <a:effectLst/>
                <a:latin typeface="ArialMT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ArialMT"/>
                <a:ea typeface="Times New Roman" panose="02020603050405020304" pitchFamily="18" charset="0"/>
              </a:rPr>
              <a:t>Joe </a:t>
            </a:r>
            <a:r>
              <a:rPr lang="en-US" sz="1800" dirty="0" err="1">
                <a:effectLst/>
                <a:latin typeface="ArialMT"/>
                <a:ea typeface="Times New Roman" panose="02020603050405020304" pitchFamily="18" charset="0"/>
              </a:rPr>
              <a:t>Cronley</a:t>
            </a:r>
            <a:r>
              <a:rPr lang="en-US" sz="1800" dirty="0">
                <a:effectLst/>
                <a:latin typeface="ArialMT"/>
                <a:ea typeface="Times New Roman" panose="02020603050405020304" pitchFamily="18" charset="0"/>
              </a:rPr>
              <a:t>, Edward Jones (resigned)</a:t>
            </a:r>
            <a:br>
              <a:rPr lang="en-US" sz="1800" dirty="0">
                <a:effectLst/>
                <a:latin typeface="ArialMT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ArialMT"/>
                <a:ea typeface="Times New Roman" panose="02020603050405020304" pitchFamily="18" charset="0"/>
              </a:rPr>
              <a:t>Jay </a:t>
            </a:r>
            <a:r>
              <a:rPr lang="en-US" sz="1800" dirty="0" err="1">
                <a:effectLst/>
                <a:latin typeface="ArialMT"/>
                <a:ea typeface="Times New Roman" panose="02020603050405020304" pitchFamily="18" charset="0"/>
              </a:rPr>
              <a:t>Niederhauser</a:t>
            </a:r>
            <a:r>
              <a:rPr lang="en-US" sz="1800" dirty="0">
                <a:effectLst/>
                <a:latin typeface="ArialMT"/>
                <a:ea typeface="Times New Roman" panose="02020603050405020304" pitchFamily="18" charset="0"/>
              </a:rPr>
              <a:t>, CPA</a:t>
            </a:r>
            <a:br>
              <a:rPr lang="en-US" sz="1800" dirty="0">
                <a:effectLst/>
                <a:latin typeface="ArialMT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ArialMT"/>
                <a:ea typeface="Times New Roman" panose="02020603050405020304" pitchFamily="18" charset="0"/>
              </a:rPr>
              <a:t>Terese Walton, Gaddis Investments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MT"/>
                <a:ea typeface="Times New Roman" panose="02020603050405020304" pitchFamily="18" charset="0"/>
              </a:rPr>
              <a:t>Patrick Van Horn, Owner, 2064 Prospector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MT"/>
                <a:ea typeface="Times New Roman" panose="02020603050405020304" pitchFamily="18" charset="0"/>
              </a:rPr>
              <a:t>Morgan Pierce, Park City Museum</a:t>
            </a:r>
            <a:br>
              <a:rPr lang="en-US" sz="1800" dirty="0">
                <a:effectLst/>
                <a:latin typeface="ArialMT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ArialMT"/>
                <a:ea typeface="Times New Roman" panose="02020603050405020304" pitchFamily="18" charset="0"/>
              </a:rPr>
              <a:t>Kelly Pfaff, Prospect Executive Offices</a:t>
            </a:r>
            <a:br>
              <a:rPr lang="en-US" sz="1800" dirty="0">
                <a:effectLst/>
                <a:latin typeface="ArialMT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ArialMT"/>
                <a:ea typeface="Times New Roman" panose="02020603050405020304" pitchFamily="18" charset="0"/>
              </a:rPr>
              <a:t>Blake Henderson, Regus/Wrona building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MT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9BB223-546A-1988-D7A0-2E1D4C54B248}"/>
              </a:ext>
            </a:extLst>
          </p:cNvPr>
          <p:cNvSpPr txBox="1"/>
          <p:nvPr/>
        </p:nvSpPr>
        <p:spPr>
          <a:xfrm>
            <a:off x="861848" y="1397875"/>
            <a:ext cx="40359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latin typeface="Arial Rounded MT Bold" panose="020F0704030504030204" pitchFamily="34" charset="77"/>
              </a:rPr>
              <a:t>Board Member Nominations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88473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1D9B5-B5C7-E3BB-734C-F4CC963FF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0123" y="1439930"/>
            <a:ext cx="9280635" cy="4270970"/>
          </a:xfrm>
        </p:spPr>
        <p:txBody>
          <a:bodyPr>
            <a:normAutofit/>
          </a:bodyPr>
          <a:lstStyle/>
          <a:p>
            <a:pPr marL="0" marR="0" algn="ctr" hangingPunct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BOARD MEETING AGENDA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June 26, 2024 | 4:00-5:30 pm | Park City Lodging, Second Floor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Open Meeting,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Dean Berrett, Board President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Board Attendance Recorded – Guests -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Agenda Overview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Approval of prior meeting minutes May 15, 2024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City Council Report, Bill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Ciraco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Financial Report, Craig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May 31 Report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AR Update 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113D14CD-F92E-BD85-077E-4D921CFAF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01855"/>
            <a:ext cx="2896402" cy="10256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FC8B53-36AA-00B1-794C-C9671C5A402F}"/>
              </a:ext>
            </a:extLst>
          </p:cNvPr>
          <p:cNvSpPr txBox="1"/>
          <p:nvPr/>
        </p:nvSpPr>
        <p:spPr>
          <a:xfrm>
            <a:off x="4466897" y="777769"/>
            <a:ext cx="2896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Property Owners Association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98DAFC-2A31-CFEF-8D0F-5A42518C45C7}"/>
              </a:ext>
            </a:extLst>
          </p:cNvPr>
          <p:cNvCxnSpPr/>
          <p:nvPr/>
        </p:nvCxnSpPr>
        <p:spPr>
          <a:xfrm>
            <a:off x="4420402" y="1147101"/>
            <a:ext cx="62475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772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113D14CD-F92E-BD85-077E-4D921CFAF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01855"/>
            <a:ext cx="2896402" cy="10256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FC8B53-36AA-00B1-794C-C9671C5A402F}"/>
              </a:ext>
            </a:extLst>
          </p:cNvPr>
          <p:cNvSpPr txBox="1"/>
          <p:nvPr/>
        </p:nvSpPr>
        <p:spPr>
          <a:xfrm>
            <a:off x="4466897" y="777769"/>
            <a:ext cx="2896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Property Owners Association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98DAFC-2A31-CFEF-8D0F-5A42518C45C7}"/>
              </a:ext>
            </a:extLst>
          </p:cNvPr>
          <p:cNvCxnSpPr/>
          <p:nvPr/>
        </p:nvCxnSpPr>
        <p:spPr>
          <a:xfrm>
            <a:off x="4420402" y="1147101"/>
            <a:ext cx="62475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1B7A6D3-2BD1-BCDD-4B86-1518020347E2}"/>
              </a:ext>
            </a:extLst>
          </p:cNvPr>
          <p:cNvSpPr txBox="1"/>
          <p:nvPr/>
        </p:nvSpPr>
        <p:spPr>
          <a:xfrm>
            <a:off x="5181599" y="1608082"/>
            <a:ext cx="65119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ArialMT"/>
                <a:ea typeface="Times New Roman" panose="02020603050405020304" pitchFamily="18" charset="0"/>
              </a:rPr>
              <a:t>PSPOA can have up to 15 board members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ArialMT"/>
                <a:ea typeface="Times New Roman" panose="02020603050405020304" pitchFamily="18" charset="0"/>
              </a:rPr>
              <a:t>With Joe and Jake moving on,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ArialMT"/>
                <a:ea typeface="Times New Roman" panose="02020603050405020304" pitchFamily="18" charset="0"/>
              </a:rPr>
              <a:t>Now at 11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MT"/>
                <a:ea typeface="Times New Roman" panose="02020603050405020304" pitchFamily="18" charset="0"/>
              </a:rPr>
              <a:t> </a:t>
            </a:r>
            <a:endParaRPr lang="en-US" dirty="0">
              <a:latin typeface="ArialMT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ArialMT"/>
                <a:ea typeface="Times New Roman" panose="02020603050405020304" pitchFamily="18" charset="0"/>
              </a:rPr>
              <a:t>POTENTIAL NOMINEES DISCUSSION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MT"/>
                <a:ea typeface="Times New Roman" panose="02020603050405020304" pitchFamily="18" charset="0"/>
              </a:rPr>
              <a:t>	Sam Shepherd, KIC is a go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MT"/>
                <a:ea typeface="Times New Roman" panose="02020603050405020304" pitchFamily="18" charset="0"/>
              </a:rPr>
              <a:t>	Tim Ryan/Park Regency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MT"/>
                <a:ea typeface="Times New Roman" panose="02020603050405020304" pitchFamily="18" charset="0"/>
              </a:rPr>
              <a:t>	New Sheraton GM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MT"/>
                <a:ea typeface="Times New Roman" panose="02020603050405020304" pitchFamily="18" charset="0"/>
              </a:rPr>
              <a:t>	Corey Francis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MT"/>
                <a:ea typeface="Times New Roman" panose="02020603050405020304" pitchFamily="18" charset="0"/>
              </a:rPr>
              <a:t>	Kelly </a:t>
            </a:r>
            <a:r>
              <a:rPr lang="en-US" sz="1800" dirty="0" err="1">
                <a:effectLst/>
                <a:latin typeface="ArialMT"/>
                <a:ea typeface="Times New Roman" panose="02020603050405020304" pitchFamily="18" charset="0"/>
              </a:rPr>
              <a:t>Strankiewicz</a:t>
            </a:r>
            <a:r>
              <a:rPr lang="en-US" sz="1800" dirty="0">
                <a:effectLst/>
                <a:latin typeface="ArialMT"/>
                <a:ea typeface="Times New Roman" panose="02020603050405020304" pitchFamily="18" charset="0"/>
              </a:rPr>
              <a:t>, Dermatology House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9BB223-546A-1988-D7A0-2E1D4C54B248}"/>
              </a:ext>
            </a:extLst>
          </p:cNvPr>
          <p:cNvSpPr txBox="1"/>
          <p:nvPr/>
        </p:nvSpPr>
        <p:spPr>
          <a:xfrm>
            <a:off x="861848" y="1397875"/>
            <a:ext cx="40359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latin typeface="Arial Rounded MT Bold" panose="020F0704030504030204" pitchFamily="34" charset="77"/>
              </a:rPr>
              <a:t>Board Member Nominations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92950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1D9B5-B5C7-E3BB-734C-F4CC963FF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7573" y="1529468"/>
            <a:ext cx="7115503" cy="3904379"/>
          </a:xfrm>
        </p:spPr>
        <p:txBody>
          <a:bodyPr>
            <a:normAutofit/>
          </a:bodyPr>
          <a:lstStyle/>
          <a:p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113D14CD-F92E-BD85-077E-4D921CFAF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01855"/>
            <a:ext cx="2896402" cy="10256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FC8B53-36AA-00B1-794C-C9671C5A402F}"/>
              </a:ext>
            </a:extLst>
          </p:cNvPr>
          <p:cNvSpPr txBox="1"/>
          <p:nvPr/>
        </p:nvSpPr>
        <p:spPr>
          <a:xfrm>
            <a:off x="4466897" y="777769"/>
            <a:ext cx="2896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Property Owners Association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98DAFC-2A31-CFEF-8D0F-5A42518C45C7}"/>
              </a:ext>
            </a:extLst>
          </p:cNvPr>
          <p:cNvCxnSpPr/>
          <p:nvPr/>
        </p:nvCxnSpPr>
        <p:spPr>
          <a:xfrm>
            <a:off x="4420402" y="1147101"/>
            <a:ext cx="62475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CC03ABF-37C1-68D0-06AB-1C422AFC7EE4}"/>
              </a:ext>
            </a:extLst>
          </p:cNvPr>
          <p:cNvSpPr txBox="1"/>
          <p:nvPr/>
        </p:nvSpPr>
        <p:spPr>
          <a:xfrm>
            <a:off x="1807779" y="1650124"/>
            <a:ext cx="88602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ial Rounded MT Bold" panose="020F0704030504030204" pitchFamily="34" charset="77"/>
              </a:rPr>
              <a:t>Feedback &amp; </a:t>
            </a:r>
          </a:p>
          <a:p>
            <a:pPr algn="ctr"/>
            <a:r>
              <a:rPr lang="en-US" sz="6000" dirty="0">
                <a:latin typeface="Arial Rounded MT Bold" panose="020F0704030504030204" pitchFamily="34" charset="77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767416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1D9B5-B5C7-E3BB-734C-F4CC963FF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7573" y="1529469"/>
            <a:ext cx="8607972" cy="3327540"/>
          </a:xfrm>
        </p:spPr>
        <p:txBody>
          <a:bodyPr>
            <a:normAutofit/>
          </a:bodyPr>
          <a:lstStyle/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Master Plan Phase 3 Update, Dean Berrett &amp; Craig Dennis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Parking Enforcement, Craig Dennis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Budget Presentation	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Executive Director Report, Craig Dennis</a:t>
            </a:r>
            <a:b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b="1" dirty="0">
                <a:latin typeface="ArialMT"/>
                <a:ea typeface="Times New Roman" panose="02020603050405020304" pitchFamily="18" charset="0"/>
              </a:rPr>
              <a:t>Board Nominations</a:t>
            </a:r>
            <a:br>
              <a:rPr lang="en-US" sz="1800" b="1" dirty="0">
                <a:latin typeface="ArialMT"/>
                <a:ea typeface="Times New Roman" panose="02020603050405020304" pitchFamily="18" charset="0"/>
              </a:rPr>
            </a:br>
            <a:br>
              <a:rPr lang="en-US" sz="1800" b="1" dirty="0">
                <a:latin typeface="ArialMT"/>
                <a:ea typeface="Times New Roman" panose="02020603050405020304" pitchFamily="18" charset="0"/>
              </a:rPr>
            </a:br>
            <a:r>
              <a:rPr lang="en-US" sz="1800" b="1" dirty="0">
                <a:latin typeface="ArialMT"/>
                <a:ea typeface="Times New Roman" panose="02020603050405020304" pitchFamily="18" charset="0"/>
              </a:rPr>
              <a:t>Annual Meeting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113D14CD-F92E-BD85-077E-4D921CFAF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01855"/>
            <a:ext cx="2896402" cy="10256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FC8B53-36AA-00B1-794C-C9671C5A402F}"/>
              </a:ext>
            </a:extLst>
          </p:cNvPr>
          <p:cNvSpPr txBox="1"/>
          <p:nvPr/>
        </p:nvSpPr>
        <p:spPr>
          <a:xfrm>
            <a:off x="4466897" y="777769"/>
            <a:ext cx="2896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Property Owners Association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98DAFC-2A31-CFEF-8D0F-5A42518C45C7}"/>
              </a:ext>
            </a:extLst>
          </p:cNvPr>
          <p:cNvCxnSpPr/>
          <p:nvPr/>
        </p:nvCxnSpPr>
        <p:spPr>
          <a:xfrm>
            <a:off x="4420402" y="1147101"/>
            <a:ext cx="62475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228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113D14CD-F92E-BD85-077E-4D921CFAF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01855"/>
            <a:ext cx="3026640" cy="10717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FC8B53-36AA-00B1-794C-C9671C5A402F}"/>
              </a:ext>
            </a:extLst>
          </p:cNvPr>
          <p:cNvSpPr txBox="1"/>
          <p:nvPr/>
        </p:nvSpPr>
        <p:spPr>
          <a:xfrm>
            <a:off x="4466897" y="777768"/>
            <a:ext cx="2605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Property Owners Association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98DAFC-2A31-CFEF-8D0F-5A42518C45C7}"/>
              </a:ext>
            </a:extLst>
          </p:cNvPr>
          <p:cNvCxnSpPr>
            <a:cxnSpLocks/>
          </p:cNvCxnSpPr>
          <p:nvPr/>
        </p:nvCxnSpPr>
        <p:spPr>
          <a:xfrm>
            <a:off x="4420402" y="1147101"/>
            <a:ext cx="562119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48A0258-310C-1DC8-0475-8BC8CA599B8A}"/>
              </a:ext>
            </a:extLst>
          </p:cNvPr>
          <p:cNvSpPr txBox="1"/>
          <p:nvPr/>
        </p:nvSpPr>
        <p:spPr>
          <a:xfrm>
            <a:off x="1818290" y="1516432"/>
            <a:ext cx="35840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latin typeface="Arial Rounded MT Bold" panose="020F0704030504030204" pitchFamily="34" charset="77"/>
              </a:rPr>
              <a:t>Approval of </a:t>
            </a:r>
          </a:p>
          <a:p>
            <a:pPr algn="r"/>
            <a:r>
              <a:rPr lang="en-US" sz="4800" dirty="0">
                <a:latin typeface="Arial Rounded MT Bold" panose="020F0704030504030204" pitchFamily="34" charset="77"/>
              </a:rPr>
              <a:t>Minutes</a:t>
            </a:r>
          </a:p>
        </p:txBody>
      </p:sp>
      <p:pic>
        <p:nvPicPr>
          <p:cNvPr id="3" name="Picture 2" descr="A document with text on it&#10;&#10;Description automatically generated">
            <a:extLst>
              <a:ext uri="{FF2B5EF4-FFF2-40B4-BE49-F238E27FC236}">
                <a16:creationId xmlns:a16="http://schemas.microsoft.com/office/drawing/2014/main" id="{1B09F7D6-ADF6-D790-1EAF-140619B27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966" y="201855"/>
            <a:ext cx="5385397" cy="64759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98841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113D14CD-F92E-BD85-077E-4D921CFAF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01855"/>
            <a:ext cx="2896402" cy="10256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FC8B53-36AA-00B1-794C-C9671C5A402F}"/>
              </a:ext>
            </a:extLst>
          </p:cNvPr>
          <p:cNvSpPr txBox="1"/>
          <p:nvPr/>
        </p:nvSpPr>
        <p:spPr>
          <a:xfrm>
            <a:off x="4466897" y="777769"/>
            <a:ext cx="2896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Property Owners Association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98DAFC-2A31-CFEF-8D0F-5A42518C45C7}"/>
              </a:ext>
            </a:extLst>
          </p:cNvPr>
          <p:cNvCxnSpPr/>
          <p:nvPr/>
        </p:nvCxnSpPr>
        <p:spPr>
          <a:xfrm>
            <a:off x="4420402" y="1147101"/>
            <a:ext cx="62475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A spreadsheet with numbers and text&#10;&#10;Description automatically generated">
            <a:extLst>
              <a:ext uri="{FF2B5EF4-FFF2-40B4-BE49-F238E27FC236}">
                <a16:creationId xmlns:a16="http://schemas.microsoft.com/office/drawing/2014/main" id="{4F80B7C6-6F8E-BEC3-5FE6-CAB4FE335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227466"/>
            <a:ext cx="7772400" cy="558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7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113D14CD-F92E-BD85-077E-4D921CFAF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01855"/>
            <a:ext cx="2896402" cy="10256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FC8B53-36AA-00B1-794C-C9671C5A402F}"/>
              </a:ext>
            </a:extLst>
          </p:cNvPr>
          <p:cNvSpPr txBox="1"/>
          <p:nvPr/>
        </p:nvSpPr>
        <p:spPr>
          <a:xfrm>
            <a:off x="4466897" y="777769"/>
            <a:ext cx="2896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Property Owners Association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98DAFC-2A31-CFEF-8D0F-5A42518C45C7}"/>
              </a:ext>
            </a:extLst>
          </p:cNvPr>
          <p:cNvCxnSpPr/>
          <p:nvPr/>
        </p:nvCxnSpPr>
        <p:spPr>
          <a:xfrm>
            <a:off x="4420402" y="1147101"/>
            <a:ext cx="62475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 descr="A spreadsheet with numbers and text&#10;&#10;Description automatically generated">
            <a:extLst>
              <a:ext uri="{FF2B5EF4-FFF2-40B4-BE49-F238E27FC236}">
                <a16:creationId xmlns:a16="http://schemas.microsoft.com/office/drawing/2014/main" id="{47675C9C-0184-A903-9ACD-86AFBD2FC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898" y="1227466"/>
            <a:ext cx="7772400" cy="548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35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113D14CD-F92E-BD85-077E-4D921CFAF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01855"/>
            <a:ext cx="2896402" cy="10256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FC8B53-36AA-00B1-794C-C9671C5A402F}"/>
              </a:ext>
            </a:extLst>
          </p:cNvPr>
          <p:cNvSpPr txBox="1"/>
          <p:nvPr/>
        </p:nvSpPr>
        <p:spPr>
          <a:xfrm>
            <a:off x="4466897" y="777769"/>
            <a:ext cx="2896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Property Owners Association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98DAFC-2A31-CFEF-8D0F-5A42518C45C7}"/>
              </a:ext>
            </a:extLst>
          </p:cNvPr>
          <p:cNvCxnSpPr/>
          <p:nvPr/>
        </p:nvCxnSpPr>
        <p:spPr>
          <a:xfrm>
            <a:off x="4420402" y="1147101"/>
            <a:ext cx="62475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A spreadsheet with numbers and a number of people&#10;&#10;Description automatically generated">
            <a:extLst>
              <a:ext uri="{FF2B5EF4-FFF2-40B4-BE49-F238E27FC236}">
                <a16:creationId xmlns:a16="http://schemas.microsoft.com/office/drawing/2014/main" id="{561C0013-D4FF-C4D3-746D-1EF6B7081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898" y="1753038"/>
            <a:ext cx="7772400" cy="384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79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113D14CD-F92E-BD85-077E-4D921CFAF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01855"/>
            <a:ext cx="2896402" cy="10256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FC8B53-36AA-00B1-794C-C9671C5A402F}"/>
              </a:ext>
            </a:extLst>
          </p:cNvPr>
          <p:cNvSpPr txBox="1"/>
          <p:nvPr/>
        </p:nvSpPr>
        <p:spPr>
          <a:xfrm>
            <a:off x="4466897" y="777769"/>
            <a:ext cx="2896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Property Owners Association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98DAFC-2A31-CFEF-8D0F-5A42518C45C7}"/>
              </a:ext>
            </a:extLst>
          </p:cNvPr>
          <p:cNvCxnSpPr/>
          <p:nvPr/>
        </p:nvCxnSpPr>
        <p:spPr>
          <a:xfrm>
            <a:off x="4420402" y="1147101"/>
            <a:ext cx="62475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0059039A-7230-6CA0-D5F3-506BDEF57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417" y="1421524"/>
            <a:ext cx="7772400" cy="487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34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113D14CD-F92E-BD85-077E-4D921CFAF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01855"/>
            <a:ext cx="2896402" cy="10256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FC8B53-36AA-00B1-794C-C9671C5A402F}"/>
              </a:ext>
            </a:extLst>
          </p:cNvPr>
          <p:cNvSpPr txBox="1"/>
          <p:nvPr/>
        </p:nvSpPr>
        <p:spPr>
          <a:xfrm>
            <a:off x="4466897" y="777769"/>
            <a:ext cx="2896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Property Owners Association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98DAFC-2A31-CFEF-8D0F-5A42518C45C7}"/>
              </a:ext>
            </a:extLst>
          </p:cNvPr>
          <p:cNvCxnSpPr/>
          <p:nvPr/>
        </p:nvCxnSpPr>
        <p:spPr>
          <a:xfrm>
            <a:off x="4420402" y="1147101"/>
            <a:ext cx="62475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31CE7AE-05CE-8928-944C-DCE9B00E38BE}"/>
              </a:ext>
            </a:extLst>
          </p:cNvPr>
          <p:cNvSpPr txBox="1"/>
          <p:nvPr/>
        </p:nvSpPr>
        <p:spPr>
          <a:xfrm>
            <a:off x="346840" y="1481958"/>
            <a:ext cx="999533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Rounded MT Bold" panose="020F0704030504030204" pitchFamily="34" charset="77"/>
              </a:rPr>
              <a:t>Master Plan Phase 3 Update</a:t>
            </a:r>
          </a:p>
          <a:p>
            <a:endParaRPr lang="en-US" sz="3200" dirty="0">
              <a:latin typeface="Arial Rounded MT Bold" panose="020F0704030504030204" pitchFamily="34" charset="77"/>
            </a:endParaRPr>
          </a:p>
          <a:p>
            <a:b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lang="en-US" sz="3200" dirty="0">
              <a:latin typeface="Arial Rounded MT Bold" panose="020F0704030504030204" pitchFamily="34" charset="77"/>
            </a:endParaRPr>
          </a:p>
        </p:txBody>
      </p:sp>
      <p:pic>
        <p:nvPicPr>
          <p:cNvPr id="10" name="Picture 9" descr="A parking lot with a few buildings&#10;&#10;Description automatically generated">
            <a:extLst>
              <a:ext uri="{FF2B5EF4-FFF2-40B4-BE49-F238E27FC236}">
                <a16:creationId xmlns:a16="http://schemas.microsoft.com/office/drawing/2014/main" id="{1D48D5D1-0C32-824B-6122-EB16DCAD0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285" y="2092347"/>
            <a:ext cx="6017171" cy="45128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FE1D0FA-A11C-F2F1-A41B-B4AD2433F34C}"/>
              </a:ext>
            </a:extLst>
          </p:cNvPr>
          <p:cNvSpPr txBox="1"/>
          <p:nvPr/>
        </p:nvSpPr>
        <p:spPr>
          <a:xfrm>
            <a:off x="609600" y="2641561"/>
            <a:ext cx="422515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Lots C &amp; E</a:t>
            </a:r>
          </a:p>
          <a:p>
            <a:pPr algn="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DONE</a:t>
            </a:r>
          </a:p>
          <a:p>
            <a:pPr algn="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Fuegos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Lot</a:t>
            </a:r>
          </a:p>
        </p:txBody>
      </p:sp>
    </p:spTree>
    <p:extLst>
      <p:ext uri="{BB962C8B-B14F-4D97-AF65-F5344CB8AC3E}">
        <p14:creationId xmlns:p14="http://schemas.microsoft.com/office/powerpoint/2010/main" val="1292649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4855</TotalTime>
  <Words>546</Words>
  <Application>Microsoft Macintosh PowerPoint</Application>
  <PresentationFormat>Widescreen</PresentationFormat>
  <Paragraphs>101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Rounded MT Bold</vt:lpstr>
      <vt:lpstr>ArialMT</vt:lpstr>
      <vt:lpstr>Calibri</vt:lpstr>
      <vt:lpstr>Calibri Light</vt:lpstr>
      <vt:lpstr>Times New Roman</vt:lpstr>
      <vt:lpstr>Office Theme</vt:lpstr>
      <vt:lpstr>PowerPoint Presentation</vt:lpstr>
      <vt:lpstr>BOARD MEETING AGENDA June 26, 2024 | 4:00-5:30 pm | Park City Lodging, Second Floor   Open Meeting, Dean Berrett, Board President   Board Attendance Recorded – Guests - Agenda Overview   Approval of prior meeting minutes May 15, 2024   City Council Report, Bill Ciraco     Financial Report, Craig  May 31 Report  AR Update   </vt:lpstr>
      <vt:lpstr>Master Plan Phase 3 Update, Dean Berrett &amp; Craig Dennis     Parking Enforcement, Craig Dennis   Budget Presentation    Executive Director Report, Craig Dennis  Board Nominations  Annual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Parking Enforcement Update Winter  2023/24</dc:title>
  <dc:creator>Craig Dennis</dc:creator>
  <cp:lastModifiedBy>Craig Dennis</cp:lastModifiedBy>
  <cp:revision>15</cp:revision>
  <cp:lastPrinted>2024-06-26T20:13:21Z</cp:lastPrinted>
  <dcterms:created xsi:type="dcterms:W3CDTF">2024-02-27T20:23:18Z</dcterms:created>
  <dcterms:modified xsi:type="dcterms:W3CDTF">2024-06-26T20:31:02Z</dcterms:modified>
</cp:coreProperties>
</file>